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271" r:id="rId3"/>
    <p:sldId id="272" r:id="rId4"/>
    <p:sldId id="273" r:id="rId5"/>
    <p:sldId id="264" r:id="rId6"/>
    <p:sldId id="262" r:id="rId7"/>
  </p:sldIdLst>
  <p:sldSz cx="12192000" cy="6858000"/>
  <p:notesSz cx="7010400" cy="92964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B11706-7A0E-41DD-9C8E-133548928BB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095CBD3-6444-4C90-990D-87C17A9F8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04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AFE5F-BEDD-4F57-8521-9F81D2523487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9A431-629A-48DB-A966-4ADA6A345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235BE-808F-4FFC-963F-855B100F4C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7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Card Fraud (CARD): Fraud involving debit and credit cards that is not accomplished via hacking. For example, skimming devices at point-of-service terminals.</a:t>
            </a:r>
          </a:p>
          <a:p>
            <a:r>
              <a:rPr lang="en-US" dirty="0"/>
              <a:t>Hacking or Malware (HACK): Hacked by outside party or infected by malware</a:t>
            </a:r>
          </a:p>
          <a:p>
            <a:r>
              <a:rPr lang="en-US" dirty="0"/>
              <a:t>Insider (INSD): Insider (someone with legitimate access intentionally breaches information – such as an employee, contractor or customer)</a:t>
            </a:r>
          </a:p>
          <a:p>
            <a:r>
              <a:rPr lang="en-US" dirty="0"/>
              <a:t>Physical Loss (PHYS): Includes paper documents that are lost, discarded or stolen (non electronic)</a:t>
            </a:r>
          </a:p>
          <a:p>
            <a:r>
              <a:rPr lang="en-US" dirty="0"/>
              <a:t>Portable Device (PORT): Lost, discarded or stolen laptop, PDA, smartphone, memory stick, CDs, hard drive, data tape, etc.</a:t>
            </a:r>
          </a:p>
          <a:p>
            <a:r>
              <a:rPr lang="en-US" dirty="0"/>
              <a:t>Stationary Device (STAT): Stationary computer loss (lost, inappropriately accessed, discarded or stolen computer or server not designed for mobility)</a:t>
            </a:r>
          </a:p>
          <a:p>
            <a:r>
              <a:rPr lang="en-US" dirty="0"/>
              <a:t>Unintended Disclosure (DISC): Unintended disclosure (not involving hacking, intentional breach or physical loss – for example: sensitive information posted publicly, mishandled or sent to the wrong party via publishing online, sending in an email, sending in a mailing or sending via fax)</a:t>
            </a:r>
          </a:p>
          <a:p>
            <a:r>
              <a:rPr lang="en-US" dirty="0"/>
              <a:t>Unknown (UNKN)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235BE-808F-4FFC-963F-855B100F4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BSF:</a:t>
            </a:r>
            <a:r>
              <a:rPr lang="en-US" dirty="0"/>
              <a:t> Businesses - Financial and Insurance Services</a:t>
            </a:r>
          </a:p>
          <a:p>
            <a:r>
              <a:rPr lang="en-US" b="1" dirty="0"/>
              <a:t>BSO:</a:t>
            </a:r>
            <a:r>
              <a:rPr lang="en-US" dirty="0"/>
              <a:t> Businesses - Other</a:t>
            </a:r>
          </a:p>
          <a:p>
            <a:r>
              <a:rPr lang="en-US" b="1" dirty="0"/>
              <a:t>BSR: </a:t>
            </a:r>
            <a:r>
              <a:rPr lang="en-US" dirty="0"/>
              <a:t>Businesses - Retail/Merchant - Including Online Retail</a:t>
            </a:r>
          </a:p>
          <a:p>
            <a:r>
              <a:rPr lang="en-US" b="1" dirty="0"/>
              <a:t>EDU:</a:t>
            </a:r>
            <a:r>
              <a:rPr lang="en-US" dirty="0"/>
              <a:t> Educational Institutions</a:t>
            </a:r>
          </a:p>
          <a:p>
            <a:r>
              <a:rPr lang="en-US" b="1" dirty="0"/>
              <a:t>GOV: </a:t>
            </a:r>
            <a:r>
              <a:rPr lang="en-US" dirty="0"/>
              <a:t>Government &amp; Military</a:t>
            </a:r>
          </a:p>
          <a:p>
            <a:r>
              <a:rPr lang="en-US" b="1" dirty="0"/>
              <a:t>MED:</a:t>
            </a:r>
            <a:r>
              <a:rPr lang="en-US" dirty="0"/>
              <a:t> Healthcare, Medical Providers &amp; Medical Insurance Services</a:t>
            </a:r>
          </a:p>
          <a:p>
            <a:r>
              <a:rPr lang="en-US" b="1" dirty="0"/>
              <a:t>NGO:</a:t>
            </a:r>
            <a:r>
              <a:rPr lang="en-US" dirty="0"/>
              <a:t> Nonprofits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235BE-808F-4FFC-963F-855B100F4C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122363"/>
            <a:ext cx="10078891" cy="1121375"/>
          </a:xfrm>
        </p:spPr>
        <p:txBody>
          <a:bodyPr anchor="t"/>
          <a:lstStyle>
            <a:lvl1pPr algn="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10313" y="2795215"/>
            <a:ext cx="5957687" cy="531972"/>
          </a:xfrm>
        </p:spPr>
        <p:txBody>
          <a:bodyPr>
            <a:normAutofit/>
          </a:bodyPr>
          <a:lstStyle>
            <a:lvl1pPr marL="0" indent="0" algn="r">
              <a:buNone/>
              <a:defRPr sz="3200" b="1" baseline="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CRS 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0116" y="3327187"/>
            <a:ext cx="5957884" cy="552663"/>
          </a:xfrm>
        </p:spPr>
        <p:txBody>
          <a:bodyPr/>
          <a:lstStyle>
            <a:lvl1pPr marL="0" indent="0" algn="r">
              <a:buNone/>
              <a:defRPr lang="en-US" sz="2800" dirty="0">
                <a:solidFill>
                  <a:srgbClr val="002060"/>
                </a:solidFill>
              </a:defRPr>
            </a:lvl1pPr>
          </a:lstStyle>
          <a:p>
            <a:r>
              <a:rPr lang="en-US" sz="2800" dirty="0">
                <a:latin typeface="+mj-lt"/>
              </a:rPr>
              <a:t>Presenter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10113" y="3933826"/>
            <a:ext cx="5957887" cy="384602"/>
          </a:xfrm>
        </p:spPr>
        <p:txBody>
          <a:bodyPr>
            <a:normAutofit/>
          </a:bodyPr>
          <a:lstStyle>
            <a:lvl1pPr marL="0" indent="0" algn="r">
              <a:buNone/>
              <a:defRPr lang="en-US" sz="2400" i="1" dirty="0">
                <a:solidFill>
                  <a:srgbClr val="002060"/>
                </a:solidFill>
              </a:defRPr>
            </a:lvl1pPr>
          </a:lstStyle>
          <a:p>
            <a:r>
              <a:rPr lang="en-US" i="1" dirty="0">
                <a:latin typeface="+mj-lt"/>
              </a:rPr>
              <a:t>Presenter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6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6547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7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48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07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78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1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/>
          </p:cNvSpPr>
          <p:nvPr>
            <p:ph type="dgm" sz="quarter" idx="10" hasCustomPrompt="1"/>
          </p:nvPr>
        </p:nvSpPr>
        <p:spPr>
          <a:xfrm>
            <a:off x="0" y="0"/>
            <a:ext cx="3073400" cy="6858000"/>
          </a:xfrm>
          <a:solidFill>
            <a:srgbClr val="C00000"/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" y="0"/>
            <a:ext cx="3073400" cy="652463"/>
          </a:xfrm>
          <a:solidFill>
            <a:srgbClr val="002060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Camtasia Slide</a:t>
            </a:r>
          </a:p>
        </p:txBody>
      </p:sp>
      <p:sp>
        <p:nvSpPr>
          <p:cNvPr id="8" name="Isosceles Triangle 7"/>
          <p:cNvSpPr/>
          <p:nvPr userDrawn="1"/>
        </p:nvSpPr>
        <p:spPr>
          <a:xfrm>
            <a:off x="261258" y="499462"/>
            <a:ext cx="338712" cy="169049"/>
          </a:xfrm>
          <a:prstGeom prst="triangle">
            <a:avLst>
              <a:gd name="adj" fmla="val 545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30200" y="1190625"/>
            <a:ext cx="2428875" cy="52260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85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172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6501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02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468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57956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 3" panose="05040102010807070707" pitchFamily="18" charset="2"/>
        <a:buChar char="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 3" panose="05040102010807070707" pitchFamily="18" charset="2"/>
        <a:buChar char="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78891" cy="1121375"/>
          </a:xfrm>
        </p:spPr>
        <p:txBody>
          <a:bodyPr>
            <a:normAutofit/>
          </a:bodyPr>
          <a:lstStyle/>
          <a:p>
            <a:r>
              <a:rPr lang="en-US" dirty="0" smtClean="0"/>
              <a:t>Looking to the Future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10313" y="2795215"/>
            <a:ext cx="5957687" cy="531972"/>
          </a:xfrm>
        </p:spPr>
        <p:txBody>
          <a:bodyPr/>
          <a:lstStyle/>
          <a:p>
            <a:r>
              <a:rPr lang="en-US" dirty="0"/>
              <a:t>MIS 689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8AFFFF-2405-47A2-BBF0-0DE125A9B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0116" y="3326001"/>
            <a:ext cx="5957884" cy="552663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>
                <a:latin typeface="+mj-lt"/>
              </a:rPr>
              <a:t>Cyber Warfare </a:t>
            </a:r>
          </a:p>
          <a:p>
            <a:r>
              <a:rPr lang="en-US" i="1" dirty="0">
                <a:latin typeface="+mj-lt"/>
              </a:rPr>
              <a:t>Capstone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90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877" y="265582"/>
            <a:ext cx="10515600" cy="1325563"/>
          </a:xfrm>
          <a:noFill/>
        </p:spPr>
        <p:txBody>
          <a:bodyPr/>
          <a:lstStyle/>
          <a:p>
            <a:r>
              <a:rPr lang="en-US" dirty="0" smtClean="0"/>
              <a:t>Some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27" y="141290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Data breaches since 2005 reported by Federal Trade Commission (FTC) (Clearinghouse, 2019).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/>
              <a:t># of records </a:t>
            </a:r>
            <a:r>
              <a:rPr lang="en-US" sz="2400" b="1" dirty="0" smtClean="0"/>
              <a:t>Breached</a:t>
            </a:r>
            <a:r>
              <a:rPr lang="en-US" sz="2400" b="1" dirty="0"/>
              <a:t>: </a:t>
            </a:r>
            <a:r>
              <a:rPr lang="en-US" sz="2400" b="1" dirty="0" smtClean="0"/>
              <a:t>11.5B+; # </a:t>
            </a:r>
            <a:r>
              <a:rPr lang="en-US" sz="2400" b="1" dirty="0"/>
              <a:t>of data breaches: </a:t>
            </a:r>
            <a:r>
              <a:rPr lang="en-US" sz="2400" b="1" dirty="0" smtClean="0"/>
              <a:t>9K+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4A5B348-7D90-4CC9-9EBE-096CACB5757A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82875" y="6171684"/>
            <a:ext cx="469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1. Number of Records Breached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77" y="2831184"/>
            <a:ext cx="7040217" cy="3227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466372" y="3112741"/>
            <a:ext cx="456447" cy="375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7872771" y="3022615"/>
            <a:ext cx="4319230" cy="1158464"/>
          </a:xfrm>
          <a:prstGeom prst="wedgeRectCallout">
            <a:avLst>
              <a:gd name="adj1" fmla="val -71650"/>
              <a:gd name="adj2" fmla="val -2437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Yahoo!	: 3.5B	user accounts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FriendFinder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ysClr val="windowText" lastClr="000000"/>
                </a:solidFill>
              </a:rPr>
              <a:t>412M	user accounts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ysClr val="windowText" lastClr="000000"/>
                </a:solidFill>
              </a:rPr>
              <a:t>MySpace</a:t>
            </a:r>
            <a:r>
              <a:rPr lang="en-US" dirty="0">
                <a:solidFill>
                  <a:sysClr val="windowText" lastClr="000000"/>
                </a:solidFill>
              </a:rPr>
              <a:t>	: 360M	passwords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19204" y="2654692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Major Data Breaches</a:t>
            </a:r>
            <a:endParaRPr lang="en-US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4" y="1354531"/>
            <a:ext cx="9429750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41175"/>
            <a:ext cx="10515600" cy="1325563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Breach </a:t>
            </a:r>
            <a:r>
              <a:rPr lang="en-US" dirty="0" smtClean="0"/>
              <a:t>Types by Causes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4A5B348-7D90-4CC9-9EBE-096CACB5757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81600" y="1778945"/>
            <a:ext cx="3707296" cy="2761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8041" y="5565460"/>
            <a:ext cx="9179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Key 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Hacking </a:t>
            </a:r>
            <a:r>
              <a:rPr lang="en-US" sz="2400" b="1" dirty="0" smtClean="0"/>
              <a:t>or Malware </a:t>
            </a:r>
            <a:r>
              <a:rPr lang="en-US" sz="2400" dirty="0" smtClean="0"/>
              <a:t>is </a:t>
            </a:r>
            <a:r>
              <a:rPr lang="en-US" sz="2400" dirty="0"/>
              <a:t>the main </a:t>
            </a:r>
            <a:r>
              <a:rPr lang="en-US" sz="2400" dirty="0" smtClean="0"/>
              <a:t>cause </a:t>
            </a:r>
            <a:r>
              <a:rPr lang="en-US" sz="2400" dirty="0"/>
              <a:t>of data </a:t>
            </a:r>
            <a:r>
              <a:rPr lang="en-US" sz="2400" dirty="0" smtClean="0"/>
              <a:t>breach </a:t>
            </a:r>
            <a:r>
              <a:rPr lang="en-US" sz="2400" dirty="0"/>
              <a:t>in </a:t>
            </a:r>
            <a:r>
              <a:rPr lang="en-US" sz="2400" dirty="0" smtClean="0"/>
              <a:t>recent </a:t>
            </a:r>
            <a:r>
              <a:rPr lang="en-US" sz="2400" dirty="0"/>
              <a:t>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Dark Web</a:t>
            </a:r>
            <a:r>
              <a:rPr lang="en-US" sz="2400" dirty="0"/>
              <a:t> is a valuable source of </a:t>
            </a:r>
            <a:r>
              <a:rPr lang="en-US" sz="2400" dirty="0" smtClean="0"/>
              <a:t>cyber intelligence </a:t>
            </a:r>
            <a:r>
              <a:rPr lang="en-US" sz="2400" dirty="0"/>
              <a:t>(Du et al., 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2966" y="5094267"/>
            <a:ext cx="734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2. The Percentage of Different Types of Data Breached in each Year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3" y="90478"/>
            <a:ext cx="10515600" cy="1325563"/>
          </a:xfrm>
        </p:spPr>
        <p:txBody>
          <a:bodyPr/>
          <a:lstStyle/>
          <a:p>
            <a:r>
              <a:rPr lang="en-US" dirty="0" smtClean="0"/>
              <a:t>Targeted </a:t>
            </a:r>
            <a:r>
              <a:rPr lang="en-US" dirty="0"/>
              <a:t>Organizations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4A5B348-7D90-4CC9-9EBE-096CACB5757A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6631" y="4870999"/>
            <a:ext cx="753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3. The Percentage of Different Types of </a:t>
            </a:r>
            <a:r>
              <a:rPr lang="en-US" b="1" dirty="0" smtClean="0"/>
              <a:t>Organization Targeted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34308" y="5121563"/>
            <a:ext cx="10723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Key 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Since 2010, Internet/IT (e.g., Yahoo; as Other Businesses) and major Retail/Merchant (e.g., Target)  firms are the major targets.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14455" y="1144093"/>
            <a:ext cx="9363075" cy="3667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8707971" y="2274151"/>
            <a:ext cx="1353406" cy="39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42921" y="2097624"/>
            <a:ext cx="1285461" cy="246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7C67-CB75-4149-9A62-739AB19E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to the Future (for Cybersecurity)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75AF-2D9C-4332-B893-2146CC63E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1496852"/>
            <a:ext cx="10515600" cy="4636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Cybersecurity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Continued and escalated concerns for governments, industry, and individuals</a:t>
            </a:r>
          </a:p>
          <a:p>
            <a:r>
              <a:rPr lang="en-US" dirty="0" smtClean="0"/>
              <a:t>Increasingly complex geopolitical landscape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Russian, Chinese, Iranian</a:t>
            </a:r>
            <a:endParaRPr lang="en-US" dirty="0"/>
          </a:p>
          <a:p>
            <a:r>
              <a:rPr lang="en-US" dirty="0" err="1" smtClean="0"/>
              <a:t>IoTs</a:t>
            </a:r>
            <a:r>
              <a:rPr lang="en-US" dirty="0" smtClean="0"/>
              <a:t> for homes (e.g., smart homes) and industry (e.g., autonomous vehicles, SCADA) </a:t>
            </a:r>
            <a:r>
              <a:rPr lang="en-US" dirty="0" smtClean="0">
                <a:sym typeface="Wingdings" panose="05000000000000000000" pitchFamily="2" charset="2"/>
              </a:rPr>
              <a:t> increasing</a:t>
            </a:r>
            <a:r>
              <a:rPr lang="en-US" dirty="0" smtClean="0"/>
              <a:t> mobile vulnerabilities</a:t>
            </a:r>
          </a:p>
          <a:p>
            <a:r>
              <a:rPr lang="en-US" dirty="0"/>
              <a:t>Big data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“big data breaches”</a:t>
            </a:r>
          </a:p>
          <a:p>
            <a:r>
              <a:rPr lang="en-US" dirty="0" smtClean="0"/>
              <a:t>AI &amp; Cybersecurity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for better or for worse</a:t>
            </a:r>
          </a:p>
          <a:p>
            <a:r>
              <a:rPr lang="en-US" dirty="0" smtClean="0"/>
              <a:t>Needing a social-technical solution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from engineering to </a:t>
            </a:r>
            <a:r>
              <a:rPr lang="en-US" dirty="0" smtClean="0"/>
              <a:t>analytics; from protective to proactive; a governments-industry-individual partnership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0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DC22-7234-4426-927B-5EE7E6BF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14" y="2666536"/>
            <a:ext cx="9353764" cy="13255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Congratulations on completing your Cyber Warfare Capstone course and MS in Cybersecurity degree!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Best with your career as a Cyber Warrior for the good of the world!</a:t>
            </a:r>
            <a:endParaRPr lang="en-US" sz="3200" b="1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xwOHbXGv"/>
  <p:tag name="ARTICULATE_SLIDE_COUNT" val="3"/>
  <p:tag name="ARTICULATE_PROJECT_OPEN" val="0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otx" id="{5D68005D-AE04-4C03-80A7-55D98850DE68}" vid="{64EE6BEE-9F2A-442A-9F75-5C8604E83E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Words>444</Words>
  <Application>Microsoft Office PowerPoint</Application>
  <PresentationFormat>Widescreen</PresentationFormat>
  <Paragraphs>50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Wingdings 3</vt:lpstr>
      <vt:lpstr>Office Theme</vt:lpstr>
      <vt:lpstr>Looking to the Future</vt:lpstr>
      <vt:lpstr>Some Facts</vt:lpstr>
      <vt:lpstr>Data Breach Types by Causes</vt:lpstr>
      <vt:lpstr>Targeted Organizations</vt:lpstr>
      <vt:lpstr>Looking to the Future (for Cybersecurity)</vt:lpstr>
      <vt:lpstr>Congratulations on completing your Cyber Warfare Capstone course and MS in Cybersecurity degree!  Best with your career as a Cyber Warrior for the good of the world!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Roxbury</dc:creator>
  <cp:lastModifiedBy>Chen, Hsinchun - (hsinchun)</cp:lastModifiedBy>
  <cp:revision>42</cp:revision>
  <cp:lastPrinted>2019-02-25T17:03:30Z</cp:lastPrinted>
  <dcterms:created xsi:type="dcterms:W3CDTF">2018-11-08T23:01:44Z</dcterms:created>
  <dcterms:modified xsi:type="dcterms:W3CDTF">2019-02-26T16:12:26Z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9EFE48FF-42A4-48CE-8CD8-5F43CB5DF44D</vt:lpwstr>
  </property>
  <property fmtid="{D5CDD505-2E9C-101B-9397-08002B2CF9AE}" pid="3" name="ArticulatePath">
    <vt:lpwstr>Presentation1</vt:lpwstr>
  </property>
</Properties>
</file>